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20" Type="http://schemas.openxmlformats.org/officeDocument/2006/relationships/slide" Target="slides/slide14.xml"/><Relationship Id="rId41" Type="http://schemas.openxmlformats.org/officeDocument/2006/relationships/font" Target="fonts/ProximaNova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bold.fntdata"/><Relationship Id="rId16" Type="http://schemas.openxmlformats.org/officeDocument/2006/relationships/slide" Target="slides/slide10.xml"/><Relationship Id="rId38" Type="http://schemas.openxmlformats.org/officeDocument/2006/relationships/font" Target="fonts/ProximaNov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49276282f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4927628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b3ac1254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7b3ac1254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b4303c00d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b4303c00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e9fb664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7e9fb664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096c091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096c091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e9fb664f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7e9fb664f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e9fb664f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7e9fb664f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e9fb664f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7e9fb664f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e9fb664f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e9fb664f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b3ac125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b3ac125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123abfb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123abfb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7e9fb664f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7e9fb664f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e9fb664f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7e9fb664f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e9fb664f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7e9fb664f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49276282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74927628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7e74bf5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77e74bf5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7b3ac1254f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7b3ac1254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096c091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096c091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7e74bf5c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77e74bf5c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b4303c00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7b4303c00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b3ac1254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b3ac125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e9fb664f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7e9fb664f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7e9fb664f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7e9fb664f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b3ac1254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b3ac1254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b3ac1254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b3ac1254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b3ac1254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7b3ac1254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b4303c0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b4303c0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123abfba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123abfba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b3ac1254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7b3ac1254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-2710342" y="0"/>
            <a:ext cx="13405543" cy="75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Introduction to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Programming, </a:t>
            </a:r>
            <a:r>
              <a:rPr lang="en" sz="5000"/>
              <a:t>AI &amp; DS</a:t>
            </a:r>
            <a:endParaRPr sz="5000"/>
          </a:p>
        </p:txBody>
      </p:sp>
      <p:cxnSp>
        <p:nvCxnSpPr>
          <p:cNvPr id="106" name="Google Shape;106;p25"/>
          <p:cNvCxnSpPr/>
          <p:nvPr/>
        </p:nvCxnSpPr>
        <p:spPr>
          <a:xfrm flipH="1" rot="10800000">
            <a:off x="3925361" y="2980025"/>
            <a:ext cx="1293300" cy="18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14907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/>
              <a:t>Error Detection and Correction</a:t>
            </a:r>
            <a:endParaRPr b="1" sz="3600" u="sng"/>
          </a:p>
        </p:txBody>
      </p:sp>
      <p:sp>
        <p:nvSpPr>
          <p:cNvPr id="179" name="Google Shape;179;p34"/>
          <p:cNvSpPr txBox="1"/>
          <p:nvPr/>
        </p:nvSpPr>
        <p:spPr>
          <a:xfrm>
            <a:off x="540925" y="959300"/>
            <a:ext cx="4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IndentationError: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expected an indented block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2137750" y="1816575"/>
            <a:ext cx="47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ImportError: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cannot import name 'gTTS' from 'gtts'</a:t>
            </a:r>
            <a:endParaRPr/>
          </a:p>
        </p:txBody>
      </p:sp>
      <p:sp>
        <p:nvSpPr>
          <p:cNvPr id="181" name="Google Shape;181;p34"/>
          <p:cNvSpPr txBox="1"/>
          <p:nvPr/>
        </p:nvSpPr>
        <p:spPr>
          <a:xfrm>
            <a:off x="4964150" y="959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SyntaxError: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invalid syntax</a:t>
            </a:r>
            <a:endParaRPr/>
          </a:p>
        </p:txBody>
      </p:sp>
      <p:sp>
        <p:nvSpPr>
          <p:cNvPr id="182" name="Google Shape;182;p34"/>
          <p:cNvSpPr txBox="1"/>
          <p:nvPr/>
        </p:nvSpPr>
        <p:spPr>
          <a:xfrm>
            <a:off x="657825" y="1372250"/>
            <a:ext cx="394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TypeError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: 'list' object is not callable</a:t>
            </a:r>
            <a:endParaRPr/>
          </a:p>
        </p:txBody>
      </p:sp>
      <p:sp>
        <p:nvSpPr>
          <p:cNvPr id="183" name="Google Shape;183;p34"/>
          <p:cNvSpPr txBox="1"/>
          <p:nvPr/>
        </p:nvSpPr>
        <p:spPr>
          <a:xfrm>
            <a:off x="5123075" y="1372250"/>
            <a:ext cx="34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NameError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: name 'x1' is not defined</a:t>
            </a:r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401" y="2953150"/>
            <a:ext cx="1999949" cy="133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725" y="4005000"/>
            <a:ext cx="3286451" cy="6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238044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Search on </a:t>
            </a:r>
            <a:r>
              <a:rPr b="1" lang="en" sz="3600"/>
              <a:t>GOOGLE</a:t>
            </a:r>
            <a:endParaRPr b="1" sz="3600"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00" y="3280674"/>
            <a:ext cx="2290819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34"/>
          <p:cNvCxnSpPr>
            <a:endCxn id="185" idx="0"/>
          </p:cNvCxnSpPr>
          <p:nvPr/>
        </p:nvCxnSpPr>
        <p:spPr>
          <a:xfrm flipH="1">
            <a:off x="4535950" y="2953200"/>
            <a:ext cx="36000" cy="105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34"/>
          <p:cNvCxnSpPr/>
          <p:nvPr/>
        </p:nvCxnSpPr>
        <p:spPr>
          <a:xfrm flipH="1">
            <a:off x="3148500" y="3029345"/>
            <a:ext cx="1423500" cy="51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34"/>
          <p:cNvCxnSpPr/>
          <p:nvPr/>
        </p:nvCxnSpPr>
        <p:spPr>
          <a:xfrm>
            <a:off x="4572000" y="3029345"/>
            <a:ext cx="1540200" cy="47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95" name="Google Shape;195;p3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-2710342" y="0"/>
            <a:ext cx="13405543" cy="75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AI &amp; DS</a:t>
            </a:r>
            <a:endParaRPr sz="5000"/>
          </a:p>
        </p:txBody>
      </p:sp>
      <p:cxnSp>
        <p:nvCxnSpPr>
          <p:cNvPr id="197" name="Google Shape;197;p35"/>
          <p:cNvCxnSpPr/>
          <p:nvPr/>
        </p:nvCxnSpPr>
        <p:spPr>
          <a:xfrm flipH="1" rot="10800000">
            <a:off x="3925361" y="2980025"/>
            <a:ext cx="1293300" cy="18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AI &amp; DS</a:t>
            </a:r>
            <a:endParaRPr sz="3600"/>
          </a:p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AI - To make our lives easier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Going through books → Surfing on Internet → Asking Alexa/ChatGPT/Bard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DS - Make use of Real time ‘Big Data’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Doubt clearance about Puma shoes → Instagram → Amazon ads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24" y="-246700"/>
            <a:ext cx="7432202" cy="509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>
            <a:off x="-11425" y="125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8"/>
          <p:cNvPicPr preferRelativeResize="0"/>
          <p:nvPr/>
        </p:nvPicPr>
        <p:blipFill rotWithShape="1">
          <a:blip r:embed="rId3">
            <a:alphaModFix/>
          </a:blip>
          <a:srcRect b="0" l="26593" r="20082" t="4652"/>
          <a:stretch/>
        </p:blipFill>
        <p:spPr>
          <a:xfrm>
            <a:off x="5180575" y="611163"/>
            <a:ext cx="3759600" cy="37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8"/>
          <p:cNvPicPr preferRelativeResize="0"/>
          <p:nvPr/>
        </p:nvPicPr>
        <p:blipFill rotWithShape="1">
          <a:blip r:embed="rId4">
            <a:alphaModFix/>
          </a:blip>
          <a:srcRect b="0" l="5202" r="7803" t="0"/>
          <a:stretch/>
        </p:blipFill>
        <p:spPr>
          <a:xfrm>
            <a:off x="260700" y="588100"/>
            <a:ext cx="4440783" cy="382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/>
          <p:nvPr/>
        </p:nvSpPr>
        <p:spPr>
          <a:xfrm>
            <a:off x="-11425" y="125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3">
            <a:alphaModFix/>
          </a:blip>
          <a:srcRect b="0" l="26593" r="20082" t="4652"/>
          <a:stretch/>
        </p:blipFill>
        <p:spPr>
          <a:xfrm>
            <a:off x="5180575" y="611163"/>
            <a:ext cx="3759600" cy="37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 rotWithShape="1">
          <a:blip r:embed="rId4">
            <a:alphaModFix/>
          </a:blip>
          <a:srcRect b="0" l="5202" r="7803" t="0"/>
          <a:stretch/>
        </p:blipFill>
        <p:spPr>
          <a:xfrm>
            <a:off x="260700" y="588100"/>
            <a:ext cx="4440783" cy="3828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/>
        </p:nvSpPr>
        <p:spPr>
          <a:xfrm>
            <a:off x="260800" y="4441275"/>
            <a:ext cx="444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SOPHIA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5180575" y="4393800"/>
            <a:ext cx="375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AMECA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/>
          <p:nvPr/>
        </p:nvSpPr>
        <p:spPr>
          <a:xfrm>
            <a:off x="-11425" y="125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40368" l="3709" r="8168" t="13831"/>
          <a:stretch/>
        </p:blipFill>
        <p:spPr>
          <a:xfrm>
            <a:off x="-11425" y="1313075"/>
            <a:ext cx="9144000" cy="251735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40"/>
          <p:cNvSpPr txBox="1"/>
          <p:nvPr/>
        </p:nvSpPr>
        <p:spPr>
          <a:xfrm>
            <a:off x="-11425" y="4212675"/>
            <a:ext cx="915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GRAMMARLY</a:t>
            </a:r>
            <a:endParaRPr b="1"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/>
          <p:nvPr/>
        </p:nvSpPr>
        <p:spPr>
          <a:xfrm>
            <a:off x="-11425" y="125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625"/>
            <a:ext cx="9144000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-5700" y="2092200"/>
            <a:ext cx="915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DALL</a:t>
            </a:r>
            <a:r>
              <a:rPr b="1"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•E 2</a:t>
            </a:r>
            <a:endParaRPr b="1"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/>
          <p:nvPr/>
        </p:nvSpPr>
        <p:spPr>
          <a:xfrm>
            <a:off x="-11425" y="125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/>
          <p:nvPr/>
        </p:nvSpPr>
        <p:spPr>
          <a:xfrm>
            <a:off x="-11425" y="125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33" y="138387"/>
            <a:ext cx="2955646" cy="48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940" y="138512"/>
            <a:ext cx="2955646" cy="48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7394" y="138526"/>
            <a:ext cx="2955649" cy="4866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-333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/>
              <a:t>Requirements</a:t>
            </a:r>
            <a:endParaRPr b="1" sz="3600" u="sng"/>
          </a:p>
        </p:txBody>
      </p:sp>
      <p:sp>
        <p:nvSpPr>
          <p:cNvPr id="112" name="Google Shape;112;p26"/>
          <p:cNvSpPr txBox="1"/>
          <p:nvPr/>
        </p:nvSpPr>
        <p:spPr>
          <a:xfrm>
            <a:off x="2620088" y="3909766"/>
            <a:ext cx="155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Cloud based version control software using Git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896" y="3082501"/>
            <a:ext cx="864730" cy="874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4992357" y="3991975"/>
            <a:ext cx="155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LinkedIn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Professional Social Media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294" y="981790"/>
            <a:ext cx="895798" cy="10392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/>
          <p:nvPr/>
        </p:nvSpPr>
        <p:spPr>
          <a:xfrm>
            <a:off x="4619291" y="1977625"/>
            <a:ext cx="229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Open source programming Language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2133061" y="1939775"/>
            <a:ext cx="252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 Programming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General-purpose computer programming language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486" y="918300"/>
            <a:ext cx="1122931" cy="107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5267" y="2961650"/>
            <a:ext cx="1003518" cy="94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/>
          <p:nvPr/>
        </p:nvSpPr>
        <p:spPr>
          <a:xfrm>
            <a:off x="-11425" y="125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33" y="138387"/>
            <a:ext cx="2955646" cy="48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940" y="138512"/>
            <a:ext cx="2955646" cy="48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7394" y="138526"/>
            <a:ext cx="2955649" cy="486669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4"/>
          <p:cNvSpPr txBox="1"/>
          <p:nvPr/>
        </p:nvSpPr>
        <p:spPr>
          <a:xfrm>
            <a:off x="6611125" y="3875550"/>
            <a:ext cx="206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</a:t>
            </a:r>
            <a:endParaRPr b="1" sz="2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44"/>
          <p:cNvSpPr txBox="1"/>
          <p:nvPr/>
        </p:nvSpPr>
        <p:spPr>
          <a:xfrm>
            <a:off x="3537900" y="3875550"/>
            <a:ext cx="206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EDITED</a:t>
            </a:r>
            <a:endParaRPr b="1" sz="2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44"/>
          <p:cNvSpPr txBox="1"/>
          <p:nvPr/>
        </p:nvSpPr>
        <p:spPr>
          <a:xfrm>
            <a:off x="313850" y="3875550"/>
            <a:ext cx="206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EDITED</a:t>
            </a:r>
            <a:endParaRPr b="1" sz="2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-11425" y="125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Need more fun?</a:t>
            </a:r>
            <a:endParaRPr b="1" sz="3600">
              <a:solidFill>
                <a:schemeClr val="lt1"/>
              </a:solidFill>
            </a:endParaRPr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825" y="560525"/>
            <a:ext cx="4571052" cy="45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 txBox="1"/>
          <p:nvPr>
            <p:ph type="title"/>
          </p:nvPr>
        </p:nvSpPr>
        <p:spPr>
          <a:xfrm>
            <a:off x="-11425" y="2062625"/>
            <a:ext cx="40494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A challenge in 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AI ML DL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6"/>
          <p:cNvPicPr preferRelativeResize="0"/>
          <p:nvPr/>
        </p:nvPicPr>
        <p:blipFill rotWithShape="1">
          <a:blip r:embed="rId3">
            <a:alphaModFix/>
          </a:blip>
          <a:srcRect b="83002" l="24842" r="25062" t="7061"/>
          <a:stretch/>
        </p:blipFill>
        <p:spPr>
          <a:xfrm>
            <a:off x="2775100" y="363200"/>
            <a:ext cx="3577600" cy="51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77" y="0"/>
            <a:ext cx="1387275" cy="21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6"/>
          <p:cNvPicPr preferRelativeResize="0"/>
          <p:nvPr/>
        </p:nvPicPr>
        <p:blipFill rotWithShape="1">
          <a:blip r:embed="rId3">
            <a:alphaModFix/>
          </a:blip>
          <a:srcRect b="5632" l="3365" r="5426" t="24392"/>
          <a:stretch/>
        </p:blipFill>
        <p:spPr>
          <a:xfrm>
            <a:off x="818988" y="700300"/>
            <a:ext cx="7506028" cy="414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/>
          <p:nvPr/>
        </p:nvSpPr>
        <p:spPr>
          <a:xfrm>
            <a:off x="-11425" y="1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b="0" l="3570" r="3682" t="0"/>
          <a:stretch/>
        </p:blipFill>
        <p:spPr>
          <a:xfrm>
            <a:off x="-11425" y="297825"/>
            <a:ext cx="9144003" cy="455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290" name="Google Shape;290;p48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-2710342" y="-76200"/>
            <a:ext cx="13405543" cy="75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8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</p:txBody>
      </p:sp>
      <p:sp>
        <p:nvSpPr>
          <p:cNvPr id="292" name="Google Shape;292;p48"/>
          <p:cNvSpPr txBox="1"/>
          <p:nvPr>
            <p:ph idx="1" type="subTitle"/>
          </p:nvPr>
        </p:nvSpPr>
        <p:spPr>
          <a:xfrm>
            <a:off x="510450" y="4070202"/>
            <a:ext cx="81231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Concept &amp; Slides By,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Ajay T Shaju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S7 | AD</a:t>
            </a:r>
            <a:endParaRPr sz="1500"/>
          </a:p>
        </p:txBody>
      </p:sp>
      <p:cxnSp>
        <p:nvCxnSpPr>
          <p:cNvPr id="293" name="Google Shape;293;p48"/>
          <p:cNvCxnSpPr/>
          <p:nvPr/>
        </p:nvCxnSpPr>
        <p:spPr>
          <a:xfrm flipH="1" rot="10800000">
            <a:off x="3925361" y="2980025"/>
            <a:ext cx="1293300" cy="18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302" name="Google Shape;302;p50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-2710342" y="-91850"/>
            <a:ext cx="13405543" cy="75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0"/>
          <p:cNvSpPr txBox="1"/>
          <p:nvPr/>
        </p:nvSpPr>
        <p:spPr>
          <a:xfrm>
            <a:off x="288475" y="371550"/>
            <a:ext cx="2481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Google Colaboratory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 Programming language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Python Programming language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IDEs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Code Editors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Online Code Editors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Pycharm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VS Code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Jupyter Notebook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Programiz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Anaconda program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Stack Overflow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Quora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Geeks for Geeks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W3schools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Artificial Intelligence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Deep Learning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Science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Big Data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50"/>
          <p:cNvSpPr txBox="1"/>
          <p:nvPr/>
        </p:nvSpPr>
        <p:spPr>
          <a:xfrm>
            <a:off x="4932600" y="371550"/>
            <a:ext cx="4440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WEBSITES</a:t>
            </a:r>
            <a:endParaRPr b="1" u="sng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DALL·E 2 Website: openai.com/dall-e-2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 to Images: bit.ly/ImgProcessing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OpenAI: openai.com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This X does not exist: thisxdoesnotexist.com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Google X Company: x.company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Nvidia Reasearch: nvidia.com/en-us/research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NVLabs GitHub: github.com/NVlabs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Latest StyleGAN: github.com/NVlabs/stylegan3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paper archives: arxiv.org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CHANNELS &amp; VIDEOS</a:t>
            </a:r>
            <a:endParaRPr b="1" u="sng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DALL·E 2: youtube.com/watch?v=qTgPSKKjfVg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MKBHD: youtube.com/watch?v=yCBEumeXY4A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Branch Education: youtube.com/c/BranchEducation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Coding: youtube.com/c/Freecodecamp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Neural Network Animation: youtube.com/watch?v=3JQ3hYko51Y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Neural Network Detailed: youtube.com/watch?v=aircAruvnKk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50"/>
          <p:cNvSpPr txBox="1"/>
          <p:nvPr/>
        </p:nvSpPr>
        <p:spPr>
          <a:xfrm>
            <a:off x="2617963" y="371550"/>
            <a:ext cx="248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Types of AI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DALL.E 2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Grammarly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Word Tunes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Sophia Robot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Ameca Robot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thispersondoesnotexist.com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Challenges in ML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Types of ML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AI &amp; Related fields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/>
              <a:t>The System</a:t>
            </a:r>
            <a:endParaRPr b="1" sz="3600" u="sng"/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842375" y="1396375"/>
            <a:ext cx="42603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i5, i7, R5, or R7 (12th Gen, 5800 H)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8/16 GB RAM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512 GB / 1TB SSD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4/6 GB Graphics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₹50k - ₹90k</a:t>
            </a:r>
            <a:endParaRPr sz="1600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624" y="1396375"/>
            <a:ext cx="2544927" cy="15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 txBox="1"/>
          <p:nvPr/>
        </p:nvSpPr>
        <p:spPr>
          <a:xfrm>
            <a:off x="5279987" y="2790850"/>
            <a:ext cx="271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Google Colab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Powerful cloud computing platform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/>
              <a:t>AI &amp; DS Relationship</a:t>
            </a:r>
            <a:endParaRPr b="1" sz="3600" u="sng"/>
          </a:p>
        </p:txBody>
      </p:sp>
      <p:sp>
        <p:nvSpPr>
          <p:cNvPr id="319" name="Google Shape;319;p52"/>
          <p:cNvSpPr txBox="1"/>
          <p:nvPr>
            <p:ph idx="1" type="body"/>
          </p:nvPr>
        </p:nvSpPr>
        <p:spPr>
          <a:xfrm>
            <a:off x="756750" y="2141700"/>
            <a:ext cx="76305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Data is the raw material of AI Systems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320" name="Google Shape;320;p52"/>
          <p:cNvSpPr txBox="1"/>
          <p:nvPr>
            <p:ph idx="1" type="body"/>
          </p:nvPr>
        </p:nvSpPr>
        <p:spPr>
          <a:xfrm>
            <a:off x="0" y="977975"/>
            <a:ext cx="33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Regression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21" name="Google Shape;321;p52"/>
          <p:cNvSpPr txBox="1"/>
          <p:nvPr>
            <p:ph idx="1" type="body"/>
          </p:nvPr>
        </p:nvSpPr>
        <p:spPr>
          <a:xfrm>
            <a:off x="3551900" y="1069175"/>
            <a:ext cx="33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Classification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22" name="Google Shape;322;p52"/>
          <p:cNvSpPr txBox="1"/>
          <p:nvPr>
            <p:ph idx="1" type="body"/>
          </p:nvPr>
        </p:nvSpPr>
        <p:spPr>
          <a:xfrm>
            <a:off x="1783300" y="1391025"/>
            <a:ext cx="33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Approximation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6666500" y="3592825"/>
            <a:ext cx="33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Prediction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24" name="Google Shape;324;p52"/>
          <p:cNvSpPr txBox="1"/>
          <p:nvPr/>
        </p:nvSpPr>
        <p:spPr>
          <a:xfrm>
            <a:off x="4603850" y="31402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isualization</a:t>
            </a:r>
            <a:endParaRPr sz="2000"/>
          </a:p>
        </p:txBody>
      </p:sp>
      <p:sp>
        <p:nvSpPr>
          <p:cNvPr id="325" name="Google Shape;325;p52"/>
          <p:cNvSpPr txBox="1"/>
          <p:nvPr/>
        </p:nvSpPr>
        <p:spPr>
          <a:xfrm>
            <a:off x="2593050" y="36328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 Cleaning</a:t>
            </a:r>
            <a:endParaRPr sz="2000"/>
          </a:p>
        </p:txBody>
      </p:sp>
      <p:sp>
        <p:nvSpPr>
          <p:cNvPr id="326" name="Google Shape;326;p52"/>
          <p:cNvSpPr txBox="1"/>
          <p:nvPr/>
        </p:nvSpPr>
        <p:spPr>
          <a:xfrm>
            <a:off x="715200" y="3140275"/>
            <a:ext cx="196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Collecting Data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5414125" y="1391025"/>
            <a:ext cx="33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Neural Networks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3"/>
          <p:cNvPicPr preferRelativeResize="0"/>
          <p:nvPr/>
        </p:nvPicPr>
        <p:blipFill rotWithShape="1">
          <a:blip r:embed="rId3">
            <a:alphaModFix/>
          </a:blip>
          <a:srcRect b="5410" l="0" r="0" t="0"/>
          <a:stretch/>
        </p:blipFill>
        <p:spPr>
          <a:xfrm>
            <a:off x="0" y="139188"/>
            <a:ext cx="9144000" cy="48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3"/>
          <p:cNvSpPr txBox="1"/>
          <p:nvPr/>
        </p:nvSpPr>
        <p:spPr>
          <a:xfrm>
            <a:off x="2893950" y="2233788"/>
            <a:ext cx="335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2"/>
                </a:solidFill>
                <a:highlight>
                  <a:srgbClr val="CC4125"/>
                </a:highlight>
                <a:latin typeface="Proxima Nova"/>
                <a:ea typeface="Proxima Nova"/>
                <a:cs typeface="Proxima Nova"/>
                <a:sym typeface="Proxima Nova"/>
              </a:rPr>
              <a:t>BIG DATA</a:t>
            </a:r>
            <a:endParaRPr b="1" sz="5000">
              <a:solidFill>
                <a:schemeClr val="lt2"/>
              </a:solidFill>
              <a:highlight>
                <a:srgbClr val="CC4125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311700" y="14907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Integrated Development Environment &amp; Code Editors</a:t>
            </a:r>
            <a:endParaRPr b="1" sz="2500" u="sng"/>
          </a:p>
        </p:txBody>
      </p:sp>
      <p:sp>
        <p:nvSpPr>
          <p:cNvPr id="125" name="Google Shape;125;p27"/>
          <p:cNvSpPr txBox="1"/>
          <p:nvPr>
            <p:ph type="title"/>
          </p:nvPr>
        </p:nvSpPr>
        <p:spPr>
          <a:xfrm>
            <a:off x="772650" y="857400"/>
            <a:ext cx="7598700" cy="4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IDEs are a robust set of tools that are made to make programming as easy as possible. 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Ex: </a:t>
            </a:r>
            <a:r>
              <a:rPr lang="en" sz="2500"/>
              <a:t>Pycharm, VS Code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 code editor is a text editor with syntax highlighting, with basic text editing functionalities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Ex: Gedit, </a:t>
            </a:r>
            <a:r>
              <a:rPr lang="en" sz="2500"/>
              <a:t>Notepad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Online: Programiz, OnlineGDB </a:t>
            </a:r>
            <a:endParaRPr sz="2500"/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69" y="1972038"/>
            <a:ext cx="1199425" cy="11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600" y="201721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6013" y="2346573"/>
            <a:ext cx="2611977" cy="7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086" y="0"/>
            <a:ext cx="1628639" cy="250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575" y="0"/>
            <a:ext cx="728484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/>
          <p:nvPr/>
        </p:nvSpPr>
        <p:spPr>
          <a:xfrm>
            <a:off x="-11425" y="125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019"/>
            <a:ext cx="9144000" cy="484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638" y="589482"/>
            <a:ext cx="6745180" cy="41169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 txBox="1"/>
          <p:nvPr>
            <p:ph type="title"/>
          </p:nvPr>
        </p:nvSpPr>
        <p:spPr>
          <a:xfrm>
            <a:off x="3052488" y="-60550"/>
            <a:ext cx="31548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Pycharm</a:t>
            </a:r>
            <a:endParaRPr b="1" sz="2500"/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02" y="1859988"/>
            <a:ext cx="1575925" cy="15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675" y="563750"/>
            <a:ext cx="6925848" cy="4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75" y="1734097"/>
            <a:ext cx="1411000" cy="14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 txBox="1"/>
          <p:nvPr>
            <p:ph type="title"/>
          </p:nvPr>
        </p:nvSpPr>
        <p:spPr>
          <a:xfrm>
            <a:off x="3234300" y="0"/>
            <a:ext cx="2675400" cy="1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VS Code</a:t>
            </a:r>
            <a:endParaRPr b="1"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688" y="39247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Jupyter Notebook</a:t>
            </a:r>
            <a:endParaRPr b="1" sz="2500"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00" y="1649337"/>
            <a:ext cx="1591500" cy="18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25" y="1310162"/>
            <a:ext cx="6932075" cy="25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1959425" y="1306275"/>
            <a:ext cx="6970200" cy="257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1"/>
          <p:cNvPicPr preferRelativeResize="0"/>
          <p:nvPr/>
        </p:nvPicPr>
        <p:blipFill rotWithShape="1">
          <a:blip r:embed="rId3">
            <a:alphaModFix/>
          </a:blip>
          <a:srcRect b="16468" l="0" r="1078" t="8742"/>
          <a:stretch/>
        </p:blipFill>
        <p:spPr>
          <a:xfrm>
            <a:off x="343573" y="899136"/>
            <a:ext cx="8456822" cy="369948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>
            <p:ph type="title"/>
          </p:nvPr>
        </p:nvSpPr>
        <p:spPr>
          <a:xfrm>
            <a:off x="0" y="123975"/>
            <a:ext cx="91440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Programiz Online Text Editor</a:t>
            </a:r>
            <a:endParaRPr b="1"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0" y="123975"/>
            <a:ext cx="91440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Google Colaboratory (Colab)</a:t>
            </a:r>
            <a:endParaRPr b="1" sz="2500"/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0" y="1592063"/>
            <a:ext cx="1959375" cy="19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425" y="957738"/>
            <a:ext cx="7003224" cy="322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 txBox="1"/>
          <p:nvPr/>
        </p:nvSpPr>
        <p:spPr>
          <a:xfrm>
            <a:off x="0" y="44410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CPU, GPU, TPU etc… are available for free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311700" y="14907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Software</a:t>
            </a:r>
            <a:endParaRPr b="1" sz="3600"/>
          </a:p>
        </p:txBody>
      </p:sp>
      <p:sp>
        <p:nvSpPr>
          <p:cNvPr id="170" name="Google Shape;170;p33"/>
          <p:cNvSpPr txBox="1"/>
          <p:nvPr/>
        </p:nvSpPr>
        <p:spPr>
          <a:xfrm>
            <a:off x="4743777" y="2912575"/>
            <a:ext cx="3970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Option to i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nstall what is needed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Highly Recommended for old or slow systems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Need to study more about installation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May cause errors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787" y="1149674"/>
            <a:ext cx="2961636" cy="14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029" y="1149682"/>
            <a:ext cx="1570306" cy="182181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/>
        </p:nvSpPr>
        <p:spPr>
          <a:xfrm>
            <a:off x="601202" y="2917530"/>
            <a:ext cx="3970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Anaconda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Recommended for beginners, fast systems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Install more packages than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needed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Simple</a:t>
            </a: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installation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GUI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